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79" r:id="rId2"/>
    <p:sldId id="256" r:id="rId3"/>
    <p:sldId id="461" r:id="rId4"/>
    <p:sldId id="349" r:id="rId5"/>
    <p:sldId id="405" r:id="rId6"/>
    <p:sldId id="434" r:id="rId7"/>
    <p:sldId id="406" r:id="rId8"/>
    <p:sldId id="407" r:id="rId9"/>
    <p:sldId id="324" r:id="rId10"/>
    <p:sldId id="408" r:id="rId11"/>
    <p:sldId id="409" r:id="rId12"/>
    <p:sldId id="464" r:id="rId13"/>
    <p:sldId id="334" r:id="rId14"/>
    <p:sldId id="411" r:id="rId15"/>
    <p:sldId id="318" r:id="rId16"/>
    <p:sldId id="319" r:id="rId17"/>
    <p:sldId id="320" r:id="rId18"/>
    <p:sldId id="321" r:id="rId19"/>
    <p:sldId id="412" r:id="rId20"/>
    <p:sldId id="469" r:id="rId21"/>
    <p:sldId id="413" r:id="rId22"/>
    <p:sldId id="326" r:id="rId23"/>
    <p:sldId id="466" r:id="rId24"/>
    <p:sldId id="335" r:id="rId25"/>
    <p:sldId id="455" r:id="rId26"/>
    <p:sldId id="332" r:id="rId27"/>
    <p:sldId id="430" r:id="rId28"/>
    <p:sldId id="451" r:id="rId29"/>
    <p:sldId id="442" r:id="rId30"/>
    <p:sldId id="392" r:id="rId31"/>
    <p:sldId id="465" r:id="rId32"/>
    <p:sldId id="383" r:id="rId33"/>
    <p:sldId id="416" r:id="rId34"/>
    <p:sldId id="431" r:id="rId35"/>
    <p:sldId id="448" r:id="rId36"/>
    <p:sldId id="384" r:id="rId37"/>
    <p:sldId id="429" r:id="rId38"/>
    <p:sldId id="452" r:id="rId39"/>
    <p:sldId id="394" r:id="rId40"/>
    <p:sldId id="400" r:id="rId41"/>
    <p:sldId id="402" r:id="rId42"/>
    <p:sldId id="414" r:id="rId43"/>
    <p:sldId id="389" r:id="rId44"/>
    <p:sldId id="397" r:id="rId45"/>
    <p:sldId id="399" r:id="rId46"/>
    <p:sldId id="390" r:id="rId47"/>
    <p:sldId id="381" r:id="rId48"/>
    <p:sldId id="468" r:id="rId49"/>
    <p:sldId id="437" r:id="rId50"/>
    <p:sldId id="438" r:id="rId51"/>
    <p:sldId id="440" r:id="rId52"/>
    <p:sldId id="467" r:id="rId53"/>
    <p:sldId id="441" r:id="rId54"/>
    <p:sldId id="432" r:id="rId55"/>
    <p:sldId id="337" r:id="rId56"/>
    <p:sldId id="339" r:id="rId57"/>
    <p:sldId id="457" r:id="rId58"/>
    <p:sldId id="458" r:id="rId59"/>
    <p:sldId id="459" r:id="rId60"/>
    <p:sldId id="424" r:id="rId61"/>
    <p:sldId id="460" r:id="rId62"/>
    <p:sldId id="453" r:id="rId63"/>
    <p:sldId id="419" r:id="rId64"/>
    <p:sldId id="418" r:id="rId65"/>
    <p:sldId id="463" r:id="rId66"/>
    <p:sldId id="422" r:id="rId67"/>
    <p:sldId id="385" r:id="rId68"/>
    <p:sldId id="417" r:id="rId69"/>
    <p:sldId id="471" r:id="rId70"/>
    <p:sldId id="420" r:id="rId71"/>
    <p:sldId id="421" r:id="rId72"/>
    <p:sldId id="443" r:id="rId73"/>
    <p:sldId id="445" r:id="rId74"/>
    <p:sldId id="446" r:id="rId75"/>
    <p:sldId id="449" r:id="rId76"/>
    <p:sldId id="450" r:id="rId77"/>
    <p:sldId id="462" r:id="rId78"/>
    <p:sldId id="415" r:id="rId79"/>
    <p:sldId id="314" r:id="rId80"/>
    <p:sldId id="38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2" d="100"/>
          <a:sy n="92" d="100"/>
        </p:scale>
        <p:origin x="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area CI or CS specifies if the instance will follow case-insensitive or case-sensitive collation.</a:t>
            </a:r>
          </a:p>
          <a:p>
            <a:r>
              <a:rPr lang="en-US" dirty="0"/>
              <a:t>The system databases will receive this collation.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4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the area CI or CS specifies if the database will follow case-insensitive or case-sensitive collation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the first query look familiar? It should; it’s just a re-hash of IF UPPER(‘a’) = ‘a’…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use the database default, you are once again presented with all the collation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see this error in the following situations: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Cross-database joins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Linked-server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 was installed with one collation, user database with another. </a:t>
            </a:r>
            <a:r>
              <a:rPr lang="en-US" dirty="0" err="1"/>
              <a:t>Tempdb</a:t>
            </a:r>
            <a:r>
              <a:rPr lang="en-US" dirty="0"/>
              <a:t> is using the same collation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1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3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is available in the CASE/WHEN/THEN/ELSE/END phrase, but requires a special syntax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0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Every time you come back to a Regular Expression, you will be spending time re-acclimating yourself with the syntax just to get to the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0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today against your database, chances are you will get these results.</a:t>
            </a:r>
          </a:p>
          <a:p>
            <a:endParaRPr lang="en-US" dirty="0"/>
          </a:p>
          <a:p>
            <a:r>
              <a:rPr lang="en-US" dirty="0"/>
              <a:t>The reason is that your database collation is likely case-insensitive. </a:t>
            </a:r>
          </a:p>
          <a:p>
            <a:r>
              <a:rPr lang="en-US" dirty="0"/>
              <a:t>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Represents a wildcard like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, but for only one non-NULL character</a:t>
            </a:r>
            <a:endParaRPr lang="en-US" sz="20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8773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nestable.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Wildcard, containment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1" y="4866228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  <p:pic>
        <p:nvPicPr>
          <p:cNvPr id="2050" name="Picture 2" descr="Huh? Cat | Know Your Meme">
            <a:extLst>
              <a:ext uri="{FF2B5EF4-FFF2-40B4-BE49-F238E27FC236}">
                <a16:creationId xmlns:a16="http://schemas.microsoft.com/office/drawing/2014/main" id="{A5FB883B-630A-47A8-A249-F3EC34A199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3" y="2613557"/>
            <a:ext cx="1571625" cy="23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Instance</a:t>
            </a:r>
            <a:r>
              <a:rPr lang="en-US" dirty="0"/>
              <a:t> – What was set when SQL Server was first installed?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44FD6-EDC7-2AD3-134D-C347D426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2" y="1539875"/>
            <a:ext cx="6086475" cy="4953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403CF7-8EA5-4935-AF69-574D39E124E3}"/>
              </a:ext>
            </a:extLst>
          </p:cNvPr>
          <p:cNvCxnSpPr>
            <a:cxnSpLocks/>
          </p:cNvCxnSpPr>
          <p:nvPr/>
        </p:nvCxnSpPr>
        <p:spPr>
          <a:xfrm flipV="1">
            <a:off x="8857814" y="4055469"/>
            <a:ext cx="153563" cy="991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Database</a:t>
            </a:r>
            <a:r>
              <a:rPr lang="en-US" dirty="0"/>
              <a:t>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78C1C3-25F7-41E6-874F-F647EF7B01D0}"/>
              </a:ext>
            </a:extLst>
          </p:cNvPr>
          <p:cNvSpPr/>
          <p:nvPr/>
        </p:nvSpPr>
        <p:spPr>
          <a:xfrm>
            <a:off x="914400" y="3374728"/>
            <a:ext cx="4414118" cy="122265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Table Column </a:t>
            </a:r>
            <a:r>
              <a:rPr lang="en-US" dirty="0"/>
              <a:t>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13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Query-level</a:t>
            </a:r>
            <a:r>
              <a:rPr lang="en-US" dirty="0"/>
              <a:t>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041E-5D7C-4775-8FEA-AF4A0F49DF2D}"/>
              </a:ext>
            </a:extLst>
          </p:cNvPr>
          <p:cNvSpPr txBox="1"/>
          <p:nvPr/>
        </p:nvSpPr>
        <p:spPr>
          <a:xfrm>
            <a:off x="3256317" y="5716645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(lower-case)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  <p:pic>
        <p:nvPicPr>
          <p:cNvPr id="1028" name="Picture 4" descr="regex 2 - Download free icon">
            <a:extLst>
              <a:ext uri="{FF2B5EF4-FFF2-40B4-BE49-F238E27FC236}">
                <a16:creationId xmlns:a16="http://schemas.microsoft.com/office/drawing/2014/main" id="{D42D0412-FCE6-47A2-B9E2-E9600000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92" y="5017931"/>
            <a:ext cx="1581493" cy="1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'M[AEI]D'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F94E0-E32F-4E85-9418-95B3FFA607CF}"/>
              </a:ext>
            </a:extLst>
          </p:cNvPr>
          <p:cNvSpPr txBox="1"/>
          <p:nvPr/>
        </p:nvSpPr>
        <p:spPr>
          <a:xfrm>
            <a:off x="4615857" y="5703488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(upper-case)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0E279F-549A-46F0-A6E0-67F64FD3F3E8}"/>
              </a:ext>
            </a:extLst>
          </p:cNvPr>
          <p:cNvCxnSpPr/>
          <p:nvPr/>
        </p:nvCxnSpPr>
        <p:spPr>
          <a:xfrm>
            <a:off x="6554804" y="4555562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1DDBC1-4213-4368-BF4E-816C6A4884D1}"/>
              </a:ext>
            </a:extLst>
          </p:cNvPr>
          <p:cNvSpPr txBox="1"/>
          <p:nvPr/>
        </p:nvSpPr>
        <p:spPr>
          <a:xfrm rot="16200000">
            <a:off x="5736574" y="3318650"/>
            <a:ext cx="20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</a:t>
            </a:r>
            <a:r>
              <a:rPr lang="en-US" b="1" dirty="0">
                <a:solidFill>
                  <a:srgbClr val="FF0000"/>
                </a:solidFill>
              </a:rPr>
              <a:t>in</a:t>
            </a:r>
            <a:r>
              <a:rPr lang="en-US" dirty="0">
                <a:solidFill>
                  <a:srgbClr val="FF0000"/>
                </a:solidFill>
              </a:rPr>
              <a:t>sensitive DB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8E16F-8DCA-4E1F-BA6E-318CE3FDA903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Case-sensitive DB</a:t>
            </a:r>
          </a:p>
        </p:txBody>
      </p:sp>
    </p:spTree>
    <p:extLst>
      <p:ext uri="{BB962C8B-B14F-4D97-AF65-F5344CB8AC3E}">
        <p14:creationId xmlns:p14="http://schemas.microsoft.com/office/powerpoint/2010/main" val="74859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1241209" y="2252473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and negation</a:t>
            </a:r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03ABA-8B6C-450D-A1A3-9045BA3BDF8F}"/>
              </a:ext>
            </a:extLst>
          </p:cNvPr>
          <p:cNvSpPr txBox="1"/>
          <p:nvPr/>
        </p:nvSpPr>
        <p:spPr>
          <a:xfrm>
            <a:off x="4211284" y="4461550"/>
            <a:ext cx="706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'[0-9][0-9][0-9]-[0-9][0-9][0-9]-...'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7E86-59F6-4461-B798-09939DB43940}"/>
              </a:ext>
            </a:extLst>
          </p:cNvPr>
          <p:cNvSpPr txBox="1"/>
          <p:nvPr/>
        </p:nvSpPr>
        <p:spPr>
          <a:xfrm>
            <a:off x="7311837" y="5641042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Incorrect syntax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53ED1-67BC-4441-9C20-30BEF0A97DBC}"/>
              </a:ext>
            </a:extLst>
          </p:cNvPr>
          <p:cNvSpPr/>
          <p:nvPr/>
        </p:nvSpPr>
        <p:spPr>
          <a:xfrm>
            <a:off x="4753484" y="5022476"/>
            <a:ext cx="1342516" cy="336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7BD985-C39E-4FE3-893A-4456A71C81E5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96000" y="5339817"/>
            <a:ext cx="1215837" cy="48589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28507" y="3206473"/>
            <a:ext cx="371344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</p:spTree>
    <p:extLst>
      <p:ext uri="{BB962C8B-B14F-4D97-AF65-F5344CB8AC3E}">
        <p14:creationId xmlns:p14="http://schemas.microsoft.com/office/powerpoint/2010/main" val="2952867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75FF-7AF4-4ED7-A2DA-65BA054D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8780-6F14-43E1-A622-66B205D9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have time to learn this complex scripting language?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A76CE-969D-4860-A4EB-4D77CE9A739F}"/>
              </a:ext>
            </a:extLst>
          </p:cNvPr>
          <p:cNvSpPr txBox="1"/>
          <p:nvPr/>
        </p:nvSpPr>
        <p:spPr>
          <a:xfrm>
            <a:off x="1065703" y="2328760"/>
            <a:ext cx="415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time I return to it?</a:t>
            </a:r>
          </a:p>
        </p:txBody>
      </p:sp>
    </p:spTree>
    <p:extLst>
      <p:ext uri="{BB962C8B-B14F-4D97-AF65-F5344CB8AC3E}">
        <p14:creationId xmlns:p14="http://schemas.microsoft.com/office/powerpoint/2010/main" val="21345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Should I switch to </a:t>
            </a:r>
            <a:r>
              <a:rPr lang="en-US" dirty="0" err="1">
                <a:latin typeface="+mn-lt"/>
              </a:rPr>
              <a:t>RegEx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Key Differences between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transcribed syntax for </a:t>
            </a:r>
            <a:r>
              <a:rPr lang="en-US" dirty="0" err="1">
                <a:latin typeface="+mn-lt"/>
              </a:rPr>
              <a:t>numerics</a:t>
            </a:r>
            <a:r>
              <a:rPr lang="en-US" dirty="0">
                <a:latin typeface="+mn-lt"/>
              </a:rPr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Basic</a:t>
            </a:r>
            <a:r>
              <a:rPr lang="en-US" dirty="0"/>
              <a:t>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find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pattern, and return its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Demo (if time allows)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111290</TotalTime>
  <Words>6517</Words>
  <Application>Microsoft Office PowerPoint</Application>
  <PresentationFormat>Widescreen</PresentationFormat>
  <Paragraphs>816</Paragraphs>
  <Slides>80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Demo</vt:lpstr>
      <vt:lpstr>ESCAPE stringable</vt:lpstr>
      <vt:lpstr>CASE/WHEN/THEN[/ELSE]/END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Demo</vt:lpstr>
      <vt:lpstr>Performance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 (if time allows)</vt:lpstr>
      <vt:lpstr>SSMS Find/Replace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195</cp:revision>
  <dcterms:created xsi:type="dcterms:W3CDTF">2023-07-18T22:41:59Z</dcterms:created>
  <dcterms:modified xsi:type="dcterms:W3CDTF">2025-04-27T13:16:03Z</dcterms:modified>
</cp:coreProperties>
</file>